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1" r:id="rId5"/>
    <p:sldId id="257" r:id="rId6"/>
    <p:sldId id="263" r:id="rId7"/>
    <p:sldId id="264" r:id="rId8"/>
    <p:sldId id="265" r:id="rId9"/>
    <p:sldId id="290" r:id="rId10"/>
    <p:sldId id="291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93" r:id="rId31"/>
    <p:sldId id="294" r:id="rId32"/>
    <p:sldId id="292" r:id="rId33"/>
    <p:sldId id="288" r:id="rId34"/>
    <p:sldId id="289" r:id="rId35"/>
    <p:sldId id="26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0E6"/>
    <a:srgbClr val="F7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2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4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8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85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4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4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77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6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56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8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36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8757-A495-4D22-A2BD-7769B2AEEEC5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6EB6-0986-4AB0-B650-011C8A01D8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52575" y="156976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7200" spc="600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체스 게임</a:t>
            </a:r>
            <a:endParaRPr lang="ko-KR" altLang="en-US" sz="7200" spc="600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73513"/>
            <a:ext cx="9144000" cy="4937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Final presentation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Group 5"/>
          <p:cNvGrpSpPr/>
          <p:nvPr/>
        </p:nvGrpSpPr>
        <p:grpSpPr>
          <a:xfrm>
            <a:off x="3662362" y="2826041"/>
            <a:ext cx="4867275" cy="1131319"/>
            <a:chOff x="3373820" y="2387816"/>
            <a:chExt cx="2463087" cy="762004"/>
          </a:xfrm>
        </p:grpSpPr>
        <p:pic>
          <p:nvPicPr>
            <p:cNvPr id="8" name="Picture 3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820" y="2387816"/>
              <a:ext cx="100887" cy="762004"/>
            </a:xfrm>
            <a:prstGeom prst="rect">
              <a:avLst/>
            </a:prstGeom>
          </p:spPr>
        </p:pic>
        <p:pic>
          <p:nvPicPr>
            <p:cNvPr id="9" name="Picture 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736020" y="2387816"/>
              <a:ext cx="100887" cy="762004"/>
            </a:xfrm>
            <a:prstGeom prst="rect">
              <a:avLst/>
            </a:prstGeom>
          </p:spPr>
        </p:pic>
      </p:grpSp>
      <p:sp>
        <p:nvSpPr>
          <p:cNvPr id="10" name="부제목 2"/>
          <p:cNvSpPr txBox="1">
            <a:spLocks/>
          </p:cNvSpPr>
          <p:nvPr/>
        </p:nvSpPr>
        <p:spPr>
          <a:xfrm>
            <a:off x="8814486" y="5486400"/>
            <a:ext cx="2977721" cy="1032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18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조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algn="r"/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2013311659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곽창근</a:t>
            </a:r>
            <a:endParaRPr lang="en-US" altLang="ko-KR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algn="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2015314230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선명우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88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97" y="2128745"/>
            <a:ext cx="3536267" cy="376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281" y="2128745"/>
            <a:ext cx="3436231" cy="395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20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2000" b="1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멀티스레딩</a:t>
            </a:r>
            <a:r>
              <a:rPr lang="en-US" altLang="ko-KR" sz="2000" b="1" dirty="0">
                <a:latin typeface="HY수평선M" panose="02030600000101010101" pitchFamily="18" charset="-127"/>
                <a:ea typeface="HY수평선M" panose="02030600000101010101" pitchFamily="18" charset="-127"/>
              </a:rPr>
              <a:t>3</a:t>
            </a:r>
            <a:endParaRPr lang="en-US" sz="20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3379" y="1159071"/>
            <a:ext cx="3164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실제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멀티스레딩이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구현된 부분들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Multi Threading 3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48281" y="1751042"/>
            <a:ext cx="21419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ChessProject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의 </a:t>
            </a:r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playLocal</a:t>
            </a:r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() 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함수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96656" y="1751041"/>
            <a:ext cx="23150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ChessProject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의 </a:t>
            </a:r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playNetwork</a:t>
            </a:r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() 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함수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8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46" y="1499173"/>
            <a:ext cx="26289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01183" y="107314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ChessProject</a:t>
            </a:r>
            <a:r>
              <a:rPr lang="ko-KR" altLang="en-US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의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구성</a:t>
            </a: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80846" y="1577146"/>
            <a:ext cx="6197530" cy="4888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Resource  : 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이미지 파일 불러오기 위한 파일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ChessProjectProperties.properties</a:t>
            </a: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이미지 파일 위치와 버전 정보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h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istories.txt :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기보가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저장되는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txt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파일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GameData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코드들에 쓰이는 여러 상수들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Piece : Piece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정보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ChessLocation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: player1,2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의 말 남은 상황 및 판 상태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마지막 움직임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Move 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원래 위치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이동할 위치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MoveGenerator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움직일 수 있는 칸</a:t>
            </a: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FontTx/>
              <a:buAutoNum type="arabicPeriod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Game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게임이 끝났는지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체크인지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움직일 수 있는 곳 판별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10, 11, 12, 13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각종 패</a:t>
            </a: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널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>
              <a:lnSpc>
                <a:spcPts val="2200"/>
              </a:lnSpc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14, 15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저장하고 불러옴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16, 17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네트워크 상에서 메시지 주고받기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18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: main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함수 들어있는 제일 핵심 파일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>
              <a:lnSpc>
                <a:spcPts val="2200"/>
              </a:lnSpc>
            </a:pP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   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버튼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보드이미지 및 게임 실행 관련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19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Images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폴더에 이미지 파일들 저장</a:t>
            </a: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FontTx/>
              <a:buAutoNum type="arabicPeriod"/>
            </a:pP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342900" indent="-342900">
              <a:lnSpc>
                <a:spcPts val="2200"/>
              </a:lnSpc>
              <a:buAutoNum type="arabicPeriod"/>
            </a:pP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50256" y="4597108"/>
            <a:ext cx="2584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2535" y="5113148"/>
            <a:ext cx="2584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04965" y="5619702"/>
            <a:ext cx="2584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45453" y="2894235"/>
            <a:ext cx="2584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4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49569" y="2379357"/>
            <a:ext cx="2584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6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45447" y="3388509"/>
            <a:ext cx="2584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7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41325" y="3573861"/>
            <a:ext cx="2584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8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41319" y="2725341"/>
            <a:ext cx="2584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9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45411" y="4256454"/>
            <a:ext cx="2584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5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87769" y="2210463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10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1885" y="3071331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11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91885" y="3244329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15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90785" y="4435314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13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1879" y="4784829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14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2399" y="5295579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19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87745" y="4088703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12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91861" y="2552313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18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1861" y="3742814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17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87739" y="3928166"/>
            <a:ext cx="3321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16</a:t>
            </a:r>
            <a:endParaRPr lang="ko-KR" altLang="en-US" sz="900" dirty="0">
              <a:solidFill>
                <a:srgbClr val="FF0000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3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Resource.java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ChessProjectProperties.properties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파일을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불러와서 이 파일에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저장되있는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값 중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입력된 키에 해당하는 이미지 위치 또는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버전 정보를 불러온다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해당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properties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파일이 없을 경우 프로그램 종료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Resource.java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60" y="1466848"/>
            <a:ext cx="6721107" cy="493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68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542270" y="775892"/>
            <a:ext cx="5058033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ChessProjectProperties.properties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717059" y="2733138"/>
            <a:ext cx="448962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이미지 위치 정보 및 버전 정보 저장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558139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ChessProjectProperties.properties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"/>
          <a:stretch/>
        </p:blipFill>
        <p:spPr bwMode="auto">
          <a:xfrm>
            <a:off x="2722089" y="1466848"/>
            <a:ext cx="2924153" cy="489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38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HY수평선M" panose="02030600000101010101" pitchFamily="18" charset="-127"/>
                <a:ea typeface="HY수평선M" panose="02030600000101010101" pitchFamily="18" charset="-127"/>
              </a:rPr>
              <a:t>h</a:t>
            </a:r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istories.txt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기보들이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저장되는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txt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파일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한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기보에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매 턴마다의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board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의 칸들에 해당하는 값을 저장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기보들은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‘\n’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으로 구분이 됨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histories.txt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4" y="1466848"/>
            <a:ext cx="6084028" cy="497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44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GameData.java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789405" y="1686932"/>
            <a:ext cx="448962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프로그래밍에 사용되는 상수 값들 저장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GameData.java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75" y="1483324"/>
            <a:ext cx="3201430" cy="495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4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Piece.java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603025" y="1724916"/>
            <a:ext cx="44896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말에 대한 정보 저장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Id 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어떤 말인지 나타내줌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Location 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말의 위치를 저장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Has_moved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말을 움직인 적 있는지 저장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Piece.java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" y="1483324"/>
            <a:ext cx="4875255" cy="4834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92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ChessLocation.java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709486" y="1391978"/>
            <a:ext cx="513472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Move_last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마지막 움직임 저장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Chessboard 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보드 정보 저장</a:t>
            </a: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(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말 위치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)</a:t>
            </a: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Player1_Pieces, player2_pieces :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남아있는 말 표시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ChessLocation.java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2051" y="1555545"/>
            <a:ext cx="4161894" cy="85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2051" y="3698575"/>
            <a:ext cx="6120458" cy="265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6" y="2523521"/>
            <a:ext cx="7454940" cy="117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913756" y="2523521"/>
            <a:ext cx="5134729" cy="68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보드는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new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int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[120]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으로 되어있음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실제 쓰이는 곳은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21~98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89719" y="3825213"/>
            <a:ext cx="5134729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말의 이동에 따라 업데이트 해주는 함수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Move.java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779740" y="2153283"/>
            <a:ext cx="4489622" cy="68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처음 위치와 목적지를 저장해서</a:t>
            </a: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어디서 어디로 이동하겠다는 정보를 다는 클래스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Move.java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15" y="1466848"/>
            <a:ext cx="5983387" cy="3979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MoveGenerator.java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058032" y="1519482"/>
            <a:ext cx="63348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움직일 수 있는 칸들을 나타내줌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Game.java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에서</a:t>
            </a: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체크를 막을 움직임이 없을 때</a:t>
            </a: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게임을 끝내기 위해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사용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chesslocations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나올 수 있는 </a:t>
            </a:r>
            <a:r>
              <a:rPr lang="en-US" altLang="ko-KR" sz="1400" dirty="0" err="1">
                <a:latin typeface="HY수평선M" panose="02030600000101010101" pitchFamily="18" charset="-127"/>
                <a:ea typeface="HY수평선M" panose="02030600000101010101" pitchFamily="18" charset="-127"/>
              </a:rPr>
              <a:t>chesslocation</a:t>
            </a: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들 저장</a:t>
            </a: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MoveGenerator.java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8" y="1483324"/>
            <a:ext cx="4314993" cy="487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6587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목</a:t>
            </a:r>
            <a:r>
              <a:rPr lang="ko-KR" altLang="en-US" sz="2800" b="1" dirty="0">
                <a:latin typeface="HY수평선M" panose="02030600000101010101" pitchFamily="18" charset="-127"/>
                <a:ea typeface="HY수평선M" panose="02030600000101010101" pitchFamily="18" charset="-127"/>
              </a:rPr>
              <a:t>차</a:t>
            </a:r>
            <a:endParaRPr lang="en-US" sz="28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5"/>
          <p:cNvGrpSpPr/>
          <p:nvPr/>
        </p:nvGrpSpPr>
        <p:grpSpPr>
          <a:xfrm>
            <a:off x="3639538" y="2836881"/>
            <a:ext cx="1734043" cy="1734043"/>
            <a:chOff x="3865314" y="1566605"/>
            <a:chExt cx="1426531" cy="1426531"/>
          </a:xfrm>
        </p:grpSpPr>
        <p:sp>
          <p:nvSpPr>
            <p:cNvPr id="25" name="Oval 6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26" name="Oval 7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</p:grpSp>
      <p:grpSp>
        <p:nvGrpSpPr>
          <p:cNvPr id="27" name="Group 8"/>
          <p:cNvGrpSpPr/>
          <p:nvPr/>
        </p:nvGrpSpPr>
        <p:grpSpPr>
          <a:xfrm>
            <a:off x="5203980" y="2836881"/>
            <a:ext cx="1734043" cy="1734043"/>
            <a:chOff x="3865314" y="1566605"/>
            <a:chExt cx="1426531" cy="1426531"/>
          </a:xfrm>
        </p:grpSpPr>
        <p:sp>
          <p:nvSpPr>
            <p:cNvPr id="28" name="Oval 9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29" name="Oval 10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</p:grpSp>
      <p:grpSp>
        <p:nvGrpSpPr>
          <p:cNvPr id="30" name="Group 11"/>
          <p:cNvGrpSpPr/>
          <p:nvPr/>
        </p:nvGrpSpPr>
        <p:grpSpPr>
          <a:xfrm>
            <a:off x="6757394" y="2836881"/>
            <a:ext cx="1734043" cy="1734043"/>
            <a:chOff x="3865314" y="1566605"/>
            <a:chExt cx="1426531" cy="1426531"/>
          </a:xfrm>
        </p:grpSpPr>
        <p:sp>
          <p:nvSpPr>
            <p:cNvPr id="31" name="Oval 12"/>
            <p:cNvSpPr/>
            <p:nvPr/>
          </p:nvSpPr>
          <p:spPr>
            <a:xfrm>
              <a:off x="3865314" y="1566605"/>
              <a:ext cx="1426531" cy="14265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32" name="Oval 14"/>
            <p:cNvSpPr/>
            <p:nvPr/>
          </p:nvSpPr>
          <p:spPr>
            <a:xfrm>
              <a:off x="4007590" y="1708881"/>
              <a:ext cx="1141979" cy="11419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13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</p:grpSp>
      <p:sp>
        <p:nvSpPr>
          <p:cNvPr id="33" name="Teardrop 16"/>
          <p:cNvSpPr/>
          <p:nvPr/>
        </p:nvSpPr>
        <p:spPr>
          <a:xfrm rot="10800000">
            <a:off x="2082310" y="2836881"/>
            <a:ext cx="1739572" cy="1739572"/>
          </a:xfrm>
          <a:prstGeom prst="teardrop">
            <a:avLst/>
          </a:prstGeom>
          <a:solidFill>
            <a:srgbClr val="AAC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4" name="Teardrop 15"/>
          <p:cNvSpPr/>
          <p:nvPr/>
        </p:nvSpPr>
        <p:spPr>
          <a:xfrm>
            <a:off x="8320331" y="2835167"/>
            <a:ext cx="1739572" cy="1739572"/>
          </a:xfrm>
          <a:prstGeom prst="teardrop">
            <a:avLst/>
          </a:prstGeom>
          <a:solidFill>
            <a:srgbClr val="F7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013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77600" y="3320070"/>
            <a:ext cx="1522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1. </a:t>
            </a:r>
            <a:r>
              <a:rPr lang="ko-KR" altLang="en-US" sz="1600" b="1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구현하기로 한 기능</a:t>
            </a:r>
            <a:r>
              <a:rPr lang="en-US" altLang="ko-KR" sz="1600" b="1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05756" y="3307298"/>
            <a:ext cx="1226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2. </a:t>
            </a:r>
            <a:r>
              <a:rPr lang="ko-KR" altLang="en-US" sz="1600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실제 구현 여부</a:t>
            </a:r>
            <a:endParaRPr lang="en-US" altLang="ko-KR" sz="1600" dirty="0" smtClean="0">
              <a:latin typeface="HY수평선M" panose="02030600000101010101" pitchFamily="18" charset="-127"/>
              <a:ea typeface="HY수평선M" panose="02030600000101010101" pitchFamily="18" charset="-127"/>
              <a:cs typeface="Open Sans Light" panose="020B03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54600" y="3295163"/>
            <a:ext cx="1226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3. </a:t>
            </a:r>
            <a:r>
              <a:rPr lang="ko-KR" altLang="en-US" sz="1600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코드 설명</a:t>
            </a:r>
            <a:endParaRPr lang="en-US" altLang="ko-KR" sz="1600" dirty="0" smtClean="0">
              <a:latin typeface="HY수평선M" panose="02030600000101010101" pitchFamily="18" charset="-127"/>
              <a:ea typeface="HY수평선M" panose="02030600000101010101" pitchFamily="18" charset="-127"/>
              <a:cs typeface="Open Sans Light" panose="020B03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78671" y="3315980"/>
            <a:ext cx="1522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5. Q &amp; 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11206" y="3332455"/>
            <a:ext cx="122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4</a:t>
            </a:r>
            <a:r>
              <a:rPr lang="en-US" altLang="ko-KR" sz="160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.  </a:t>
            </a:r>
            <a:r>
              <a:rPr lang="ko-KR" altLang="en-US" sz="1600" dirty="0" smtClean="0">
                <a:latin typeface="HY수평선M" panose="02030600000101010101" pitchFamily="18" charset="-127"/>
                <a:ea typeface="HY수평선M" panose="02030600000101010101" pitchFamily="18" charset="-127"/>
                <a:cs typeface="Open Sans Light" panose="020B0306030504020204" pitchFamily="34" charset="0"/>
              </a:rPr>
              <a:t>시연</a:t>
            </a:r>
            <a:endParaRPr lang="en-US" altLang="ko-KR" sz="1600" dirty="0" smtClean="0">
              <a:latin typeface="HY수평선M" panose="02030600000101010101" pitchFamily="18" charset="-127"/>
              <a:ea typeface="HY수평선M" panose="02030600000101010101" pitchFamily="18" charset="-127"/>
              <a:cs typeface="Open Sans Light" panose="020B0306030504020204" pitchFamily="34" charset="0"/>
            </a:endParaRPr>
          </a:p>
        </p:txBody>
      </p:sp>
      <p:sp>
        <p:nvSpPr>
          <p:cNvPr id="4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체스 게임 프로그램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5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098" y="2852734"/>
            <a:ext cx="4247831" cy="339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Game.java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100761" y="1560159"/>
            <a:ext cx="448962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Checkmate, draw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를 판별해줌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말을 움직였을 때 내 왕이 체크가 되는지 확인해줌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현재 상황이 체크인지 확인해줌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chesslocation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에 입력 받는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ChessLocation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저장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Player1, player2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의 왕의 정보도 저장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Game.java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1" y="1509706"/>
            <a:ext cx="4401453" cy="1167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AboutPane.java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아래와 같은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AboutBox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창을 띄어준다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AboutPane.java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6" y="1574951"/>
            <a:ext cx="3827048" cy="424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20" y="3093180"/>
            <a:ext cx="24384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HistoryPane.java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아래와 같은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Histories </a:t>
            </a: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창을 띄어준다</a:t>
            </a: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levelSlider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에 입력된 값을 이용해서 해당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기보를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찾아준다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HistoryPane.java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119" y="3887874"/>
            <a:ext cx="27717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7" y="1483324"/>
            <a:ext cx="4612161" cy="48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NetworkPane.java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아래와 같은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 Game </a:t>
            </a: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창을 띄어준다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Host, Client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중 어떤 값을 선택했는지를 이용하여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Host, Client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관련 클래스들 중 어떤 것을 실행할지 선택한다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상대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IP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주소를 이용하여 상대와 연결시켜준다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NetworkPane.java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52" y="3746932"/>
            <a:ext cx="26289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7" y="1523999"/>
            <a:ext cx="5873707" cy="476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PromotionPane.java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아래와 같은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New Piece </a:t>
            </a: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창을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띄어준다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폰이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마지막 칸까지 도달했을 때 승진을 시켜주는 창이다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PromotionPane.java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092" y="4527464"/>
            <a:ext cx="32289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9" y="1483324"/>
            <a:ext cx="4031525" cy="488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SaveHistory.java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기보를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저장한다</a:t>
            </a: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게임이 끝나는 시점에 지금까지 저장되고 있던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history_chesslocations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를 받아서 저장한다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저장 위치는 프로젝트 폴더 내의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save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폴더의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histories.txt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파일이다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SaveHistory.java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61" y="1483324"/>
            <a:ext cx="5061507" cy="494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LoadHistory.java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LoadHistory.java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60" y="1483324"/>
            <a:ext cx="4890959" cy="494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133967" y="1667250"/>
            <a:ext cx="448962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기보를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불러온다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읽고자 하는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</a:t>
            </a:r>
            <a:r>
              <a:rPr lang="ko-KR" altLang="en-US" sz="1400" dirty="0" err="1">
                <a:latin typeface="HY수평선M" panose="02030600000101010101" pitchFamily="18" charset="-127"/>
                <a:ea typeface="HY수평선M" panose="02030600000101010101" pitchFamily="18" charset="-127"/>
              </a:rPr>
              <a:t>보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번호에 맞는 것을 찾아서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의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history_chsslocations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에 저장해준다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읽는 파일은 프로젝트 폴더 내의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save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폴더의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histories.txt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파일이다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987115" y="775892"/>
            <a:ext cx="4196847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NetworkMessengerHost.java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572001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상대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IP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주소와 맞는 포트에 연결해서 메시지를 주고받을 수 있게 한다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Host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용 파일이다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쓰레딩을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하여 메시지를 주고받으면서 게임을 진행하는 등의 다른 작업도 할 수 있게 하였다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엑션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리스너를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통해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Enter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를 치면 텍스트를 전송한다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ko-KR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4683470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NetworkMessengerHost.java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34" y="3897784"/>
            <a:ext cx="5172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491562"/>
            <a:ext cx="5051984" cy="483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3904735" y="775892"/>
            <a:ext cx="4350413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NetworkMessengerClient.java</a:t>
            </a:r>
            <a:endParaRPr lang="en-US" altLang="ko-KR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53081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NetworkMessengerHost.java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와 내용은 완전 같다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단지 포트 넘버를 비롯한 몇몇 값들이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Client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용으로 바뀌었다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HY수평선M" panose="02030600000101010101" pitchFamily="18" charset="-127"/>
                <a:ea typeface="HY수평선M" panose="02030600000101010101" pitchFamily="18" charset="-127"/>
              </a:rPr>
              <a:t>쓰레딩을</a:t>
            </a: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하여 메시지를 주고받으면서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다른 작업을 할 </a:t>
            </a: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수 있게 하였다</a:t>
            </a:r>
            <a:r>
              <a:rPr lang="en-US" altLang="ko-KR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4403384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NetworMessengerClient.java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803" y="3884397"/>
            <a:ext cx="51339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92" y="1496068"/>
            <a:ext cx="4986083" cy="489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ChessProject.java - 1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Main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함수가 들어있는 제일 핵심 파일이다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프로그램 실행하면 뜨는 핵심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GUI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를 띄어준다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여러 핵심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GUI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관련 코드들이 들어있다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ChessProject.java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2" y="1625847"/>
            <a:ext cx="4601090" cy="335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48" y="3128396"/>
            <a:ext cx="2834589" cy="304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967" y="2898110"/>
            <a:ext cx="4393470" cy="327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구현하기로 한 기능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74110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구현하기로 한 기능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37683" y="4720503"/>
            <a:ext cx="173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1) </a:t>
            </a:r>
            <a:r>
              <a:rPr lang="ko-KR" altLang="en-US" sz="14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체스 게임 </a:t>
            </a:r>
            <a:endParaRPr lang="en-US" altLang="ko-KR" sz="1400" b="1" dirty="0" smtClean="0">
              <a:latin typeface="HY수평선M" panose="02030600000101010101" pitchFamily="18" charset="-127"/>
              <a:ea typeface="HY수평선M" panose="02030600000101010101" pitchFamily="18" charset="-127"/>
              <a:cs typeface="Open Sans Light" panose="020B0306030504020204" pitchFamily="34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53" b="12464"/>
          <a:stretch/>
        </p:blipFill>
        <p:spPr bwMode="auto">
          <a:xfrm>
            <a:off x="1109379" y="2385700"/>
            <a:ext cx="2777334" cy="213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4832294" y="2644375"/>
            <a:ext cx="2536933" cy="1643501"/>
            <a:chOff x="4870602" y="1800463"/>
            <a:chExt cx="3275856" cy="2122198"/>
          </a:xfrm>
        </p:grpSpPr>
        <p:pic>
          <p:nvPicPr>
            <p:cNvPr id="45" name="Picture 8" descr="C:\Users\곽창근\Desktop\aluno-no-computador_318-5883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602" y="2436435"/>
              <a:ext cx="1486226" cy="148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C:\Users\곽창근\Desktop\aluno-no-computador_318-5883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60232" y="2436435"/>
              <a:ext cx="1486226" cy="148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9" descr="C:\Users\곽창근\Desktop\14082001571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298" y="1800463"/>
              <a:ext cx="700881" cy="55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굽은 화살표 47"/>
            <p:cNvSpPr/>
            <p:nvPr/>
          </p:nvSpPr>
          <p:spPr>
            <a:xfrm rot="5400000">
              <a:off x="6986023" y="1993449"/>
              <a:ext cx="360040" cy="354082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668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49" name="굽은 화살표 48"/>
            <p:cNvSpPr/>
            <p:nvPr/>
          </p:nvSpPr>
          <p:spPr>
            <a:xfrm rot="16200000" flipH="1">
              <a:off x="5610736" y="1991819"/>
              <a:ext cx="360040" cy="354082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668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739126" y="2525196"/>
            <a:ext cx="1265972" cy="1881860"/>
            <a:chOff x="570234" y="4344374"/>
            <a:chExt cx="1584176" cy="2088232"/>
          </a:xfrm>
        </p:grpSpPr>
        <p:grpSp>
          <p:nvGrpSpPr>
            <p:cNvPr id="58" name="그룹 57"/>
            <p:cNvGrpSpPr/>
            <p:nvPr/>
          </p:nvGrpSpPr>
          <p:grpSpPr>
            <a:xfrm>
              <a:off x="570234" y="4344374"/>
              <a:ext cx="1584176" cy="2088232"/>
              <a:chOff x="2843808" y="4291993"/>
              <a:chExt cx="2304256" cy="2088232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2843808" y="4291993"/>
                <a:ext cx="2304256" cy="208823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수평선M" panose="02030600000101010101" pitchFamily="18" charset="-127"/>
                  <a:ea typeface="HY수평선M" panose="02030600000101010101" pitchFamily="18" charset="-127"/>
                </a:endParaRPr>
              </a:p>
            </p:txBody>
          </p:sp>
          <p:sp>
            <p:nvSpPr>
              <p:cNvPr id="62" name="모서리가 둥근 사각형 설명선 61"/>
              <p:cNvSpPr/>
              <p:nvPr/>
            </p:nvSpPr>
            <p:spPr>
              <a:xfrm>
                <a:off x="2987824" y="4437112"/>
                <a:ext cx="936104" cy="216024"/>
              </a:xfrm>
              <a:prstGeom prst="wedgeRoundRectCallout">
                <a:avLst>
                  <a:gd name="adj1" fmla="val -32813"/>
                  <a:gd name="adj2" fmla="val 8805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수평선M" panose="02030600000101010101" pitchFamily="18" charset="-127"/>
                  <a:ea typeface="HY수평선M" panose="02030600000101010101" pitchFamily="18" charset="-127"/>
                </a:endParaRPr>
              </a:p>
            </p:txBody>
          </p:sp>
          <p:sp>
            <p:nvSpPr>
              <p:cNvPr id="63" name="모서리가 둥근 사각형 설명선 62"/>
              <p:cNvSpPr/>
              <p:nvPr/>
            </p:nvSpPr>
            <p:spPr>
              <a:xfrm>
                <a:off x="2987824" y="5172466"/>
                <a:ext cx="936104" cy="216024"/>
              </a:xfrm>
              <a:prstGeom prst="wedgeRoundRectCallout">
                <a:avLst>
                  <a:gd name="adj1" fmla="val -32813"/>
                  <a:gd name="adj2" fmla="val 8805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수평선M" panose="02030600000101010101" pitchFamily="18" charset="-127"/>
                  <a:ea typeface="HY수평선M" panose="02030600000101010101" pitchFamily="18" charset="-127"/>
                </a:endParaRPr>
              </a:p>
            </p:txBody>
          </p:sp>
          <p:sp>
            <p:nvSpPr>
              <p:cNvPr id="64" name="모서리가 둥근 사각형 설명선 63"/>
              <p:cNvSpPr/>
              <p:nvPr/>
            </p:nvSpPr>
            <p:spPr>
              <a:xfrm flipH="1">
                <a:off x="4076328" y="4805536"/>
                <a:ext cx="936104" cy="216024"/>
              </a:xfrm>
              <a:prstGeom prst="wedgeRoundRectCallout">
                <a:avLst>
                  <a:gd name="adj1" fmla="val -32813"/>
                  <a:gd name="adj2" fmla="val 88057"/>
                  <a:gd name="adj3" fmla="val 16667"/>
                </a:avLst>
              </a:prstGeom>
              <a:solidFill>
                <a:srgbClr val="92D05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수평선M" panose="02030600000101010101" pitchFamily="18" charset="-127"/>
                  <a:ea typeface="HY수평선M" panose="02030600000101010101" pitchFamily="18" charset="-127"/>
                </a:endParaRPr>
              </a:p>
            </p:txBody>
          </p:sp>
          <p:sp>
            <p:nvSpPr>
              <p:cNvPr id="65" name="모서리가 둥근 사각형 설명선 64"/>
              <p:cNvSpPr/>
              <p:nvPr/>
            </p:nvSpPr>
            <p:spPr>
              <a:xfrm flipH="1">
                <a:off x="4076328" y="5589240"/>
                <a:ext cx="936104" cy="216024"/>
              </a:xfrm>
              <a:prstGeom prst="wedgeRoundRectCallout">
                <a:avLst>
                  <a:gd name="adj1" fmla="val -32813"/>
                  <a:gd name="adj2" fmla="val 88057"/>
                  <a:gd name="adj3" fmla="val 16667"/>
                </a:avLst>
              </a:prstGeom>
              <a:solidFill>
                <a:srgbClr val="92D050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수평선M" panose="02030600000101010101" pitchFamily="18" charset="-127"/>
                  <a:ea typeface="HY수평선M" panose="02030600000101010101" pitchFamily="18" charset="-127"/>
                </a:endParaRPr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626115" y="6104069"/>
              <a:ext cx="1166451" cy="262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60" name="갈매기형 수장 59"/>
            <p:cNvSpPr/>
            <p:nvPr/>
          </p:nvSpPr>
          <p:spPr>
            <a:xfrm>
              <a:off x="1874137" y="6137722"/>
              <a:ext cx="201802" cy="195475"/>
            </a:xfrm>
            <a:prstGeom prst="chevron">
              <a:avLst/>
            </a:prstGeom>
            <a:solidFill>
              <a:srgbClr val="FFFF00"/>
            </a:solidFill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233984" y="4703172"/>
            <a:ext cx="173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2) </a:t>
            </a:r>
            <a:r>
              <a:rPr lang="ko-KR" altLang="en-US" sz="14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네트워크 대전 </a:t>
            </a:r>
            <a:endParaRPr lang="en-US" altLang="ko-KR" sz="1400" b="1" dirty="0" smtClean="0">
              <a:latin typeface="HY수평선M" panose="02030600000101010101" pitchFamily="18" charset="-127"/>
              <a:ea typeface="HY수평선M" panose="02030600000101010101" pitchFamily="18" charset="-127"/>
              <a:cs typeface="Open Sans Light" panose="020B0306030504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05336" y="4720503"/>
            <a:ext cx="173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3) </a:t>
            </a:r>
            <a:r>
              <a:rPr lang="ko-KR" altLang="en-US" sz="14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채</a:t>
            </a:r>
            <a:r>
              <a:rPr lang="ko-KR" altLang="en-US" sz="1400" b="1" dirty="0">
                <a:latin typeface="HY수평선M" panose="02030600000101010101" pitchFamily="18" charset="-127"/>
                <a:ea typeface="HY수평선M" panose="02030600000101010101" pitchFamily="18" charset="-127"/>
              </a:rPr>
              <a:t>팅</a:t>
            </a:r>
            <a:endParaRPr lang="en-US" altLang="ko-KR" sz="1400" b="1" dirty="0" smtClean="0">
              <a:latin typeface="HY수평선M" panose="02030600000101010101" pitchFamily="18" charset="-127"/>
              <a:ea typeface="HY수평선M" panose="02030600000101010101" pitchFamily="18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ChessProject.java - 2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NetworkGame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진행할 때는 내부의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NetworkGameHost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, Client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클래스들을 이용한다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쓰레딩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하였다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NetworkGameClient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도 거의 같다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ChessProject.java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81" y="1483325"/>
            <a:ext cx="5011184" cy="485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55" y="3400682"/>
            <a:ext cx="5143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ChessProject.java - 3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ChessProject.java 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2" y="1847979"/>
            <a:ext cx="4278654" cy="2449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465" y="2688273"/>
            <a:ext cx="3323710" cy="358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22" y="4953772"/>
            <a:ext cx="41243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133967" y="1667250"/>
            <a:ext cx="44896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왼쪽 부분들과 같이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내의 여러 부분들에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쓰레딩을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넣었다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0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images </a:t>
            </a:r>
            <a:r>
              <a:rPr lang="ko-KR" alt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폴더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33967" y="1667250"/>
            <a:ext cx="4489622" cy="36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다양한 이미지 파일들 저장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코드 설명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images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폴더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46" y="1893765"/>
            <a:ext cx="6041037" cy="344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2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시 연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4.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시연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1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Q &amp; A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5. Q &amp; A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8194" name="Picture 2" descr="https://www.trustwave.com/assets/20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1" y="2568874"/>
            <a:ext cx="5715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Delight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</a:t>
            </a:r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templete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Group 73"/>
          <p:cNvGrpSpPr/>
          <p:nvPr/>
        </p:nvGrpSpPr>
        <p:grpSpPr>
          <a:xfrm>
            <a:off x="4959565" y="2997503"/>
            <a:ext cx="2260391" cy="585683"/>
            <a:chOff x="3488250" y="526256"/>
            <a:chExt cx="1633987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25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061705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296783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>
                <a:solidFill>
                  <a:srgbClr val="545C6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en-US" sz="2800" b="1" dirty="0">
              <a:solidFill>
                <a:srgbClr val="AAC0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05036" y="3752850"/>
            <a:ext cx="7772400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you!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2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24682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구현하기로 한 기능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42134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18"/>
          <p:cNvGrpSpPr/>
          <p:nvPr/>
        </p:nvGrpSpPr>
        <p:grpSpPr>
          <a:xfrm>
            <a:off x="1986280" y="1638629"/>
            <a:ext cx="1019679" cy="1019679"/>
            <a:chOff x="4877017" y="4756150"/>
            <a:chExt cx="787400" cy="787400"/>
          </a:xfrm>
        </p:grpSpPr>
        <p:sp>
          <p:nvSpPr>
            <p:cNvPr id="37" name="Oval 11"/>
            <p:cNvSpPr/>
            <p:nvPr/>
          </p:nvSpPr>
          <p:spPr>
            <a:xfrm>
              <a:off x="4877017" y="4756150"/>
              <a:ext cx="787400" cy="787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solidFill>
                  <a:srgbClr val="AAC0E6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38" name="Shape 4893"/>
            <p:cNvSpPr/>
            <p:nvPr/>
          </p:nvSpPr>
          <p:spPr>
            <a:xfrm>
              <a:off x="5124705" y="5010150"/>
              <a:ext cx="292024" cy="279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02" y="114000"/>
                  </a:moveTo>
                  <a:lnTo>
                    <a:pt x="119802" y="114000"/>
                  </a:lnTo>
                  <a:cubicBezTo>
                    <a:pt x="119802" y="118344"/>
                    <a:pt x="117044" y="119793"/>
                    <a:pt x="114285" y="119793"/>
                  </a:cubicBezTo>
                  <a:cubicBezTo>
                    <a:pt x="5517" y="119793"/>
                    <a:pt x="5517" y="119793"/>
                    <a:pt x="5517" y="119793"/>
                  </a:cubicBezTo>
                  <a:cubicBezTo>
                    <a:pt x="2758" y="119793"/>
                    <a:pt x="0" y="118344"/>
                    <a:pt x="0" y="114000"/>
                  </a:cubicBezTo>
                  <a:cubicBezTo>
                    <a:pt x="0" y="5793"/>
                    <a:pt x="0" y="5793"/>
                    <a:pt x="0" y="5793"/>
                  </a:cubicBezTo>
                  <a:cubicBezTo>
                    <a:pt x="0" y="1448"/>
                    <a:pt x="2758" y="0"/>
                    <a:pt x="5517" y="0"/>
                  </a:cubicBezTo>
                  <a:cubicBezTo>
                    <a:pt x="11231" y="0"/>
                    <a:pt x="11231" y="0"/>
                    <a:pt x="11231" y="0"/>
                  </a:cubicBezTo>
                  <a:cubicBezTo>
                    <a:pt x="16748" y="0"/>
                    <a:pt x="16748" y="0"/>
                    <a:pt x="16748" y="0"/>
                  </a:cubicBezTo>
                  <a:cubicBezTo>
                    <a:pt x="22266" y="0"/>
                    <a:pt x="22266" y="0"/>
                    <a:pt x="22266" y="0"/>
                  </a:cubicBezTo>
                  <a:cubicBezTo>
                    <a:pt x="22266" y="5793"/>
                    <a:pt x="22266" y="5793"/>
                    <a:pt x="22266" y="5793"/>
                  </a:cubicBezTo>
                  <a:cubicBezTo>
                    <a:pt x="22266" y="7241"/>
                    <a:pt x="22266" y="7241"/>
                    <a:pt x="22266" y="7241"/>
                  </a:cubicBezTo>
                  <a:lnTo>
                    <a:pt x="22266" y="7241"/>
                  </a:lnTo>
                  <a:cubicBezTo>
                    <a:pt x="22266" y="29172"/>
                    <a:pt x="22266" y="29172"/>
                    <a:pt x="22266" y="29172"/>
                  </a:cubicBezTo>
                  <a:lnTo>
                    <a:pt x="22266" y="29172"/>
                  </a:lnTo>
                  <a:cubicBezTo>
                    <a:pt x="22266" y="34965"/>
                    <a:pt x="22266" y="34965"/>
                    <a:pt x="22266" y="34965"/>
                  </a:cubicBezTo>
                  <a:cubicBezTo>
                    <a:pt x="22266" y="46758"/>
                    <a:pt x="22266" y="46758"/>
                    <a:pt x="22266" y="46758"/>
                  </a:cubicBezTo>
                  <a:cubicBezTo>
                    <a:pt x="22266" y="52551"/>
                    <a:pt x="27783" y="58344"/>
                    <a:pt x="33497" y="58344"/>
                  </a:cubicBezTo>
                  <a:cubicBezTo>
                    <a:pt x="82167" y="58344"/>
                    <a:pt x="82167" y="58344"/>
                    <a:pt x="82167" y="58344"/>
                  </a:cubicBezTo>
                  <a:cubicBezTo>
                    <a:pt x="89064" y="58344"/>
                    <a:pt x="93399" y="52551"/>
                    <a:pt x="93399" y="46758"/>
                  </a:cubicBezTo>
                  <a:cubicBezTo>
                    <a:pt x="93399" y="34965"/>
                    <a:pt x="93399" y="34965"/>
                    <a:pt x="93399" y="34965"/>
                  </a:cubicBezTo>
                  <a:cubicBezTo>
                    <a:pt x="93399" y="29172"/>
                    <a:pt x="93399" y="29172"/>
                    <a:pt x="93399" y="29172"/>
                  </a:cubicBezTo>
                  <a:lnTo>
                    <a:pt x="93399" y="29172"/>
                  </a:lnTo>
                  <a:cubicBezTo>
                    <a:pt x="93399" y="11586"/>
                    <a:pt x="93399" y="11586"/>
                    <a:pt x="93399" y="11586"/>
                  </a:cubicBezTo>
                  <a:cubicBezTo>
                    <a:pt x="93399" y="7241"/>
                    <a:pt x="93399" y="7241"/>
                    <a:pt x="93399" y="7241"/>
                  </a:cubicBezTo>
                  <a:lnTo>
                    <a:pt x="93399" y="7241"/>
                  </a:lnTo>
                  <a:cubicBezTo>
                    <a:pt x="93399" y="5793"/>
                    <a:pt x="93399" y="5793"/>
                    <a:pt x="93399" y="5793"/>
                  </a:cubicBezTo>
                  <a:cubicBezTo>
                    <a:pt x="93399" y="0"/>
                    <a:pt x="93399" y="0"/>
                    <a:pt x="93399" y="0"/>
                  </a:cubicBezTo>
                  <a:cubicBezTo>
                    <a:pt x="94778" y="0"/>
                    <a:pt x="94778" y="0"/>
                    <a:pt x="94778" y="0"/>
                  </a:cubicBezTo>
                  <a:cubicBezTo>
                    <a:pt x="97536" y="0"/>
                    <a:pt x="97536" y="0"/>
                    <a:pt x="97536" y="0"/>
                  </a:cubicBezTo>
                  <a:lnTo>
                    <a:pt x="97536" y="0"/>
                  </a:lnTo>
                  <a:cubicBezTo>
                    <a:pt x="98916" y="0"/>
                    <a:pt x="100295" y="0"/>
                    <a:pt x="100295" y="1448"/>
                  </a:cubicBezTo>
                  <a:lnTo>
                    <a:pt x="100295" y="1448"/>
                  </a:lnTo>
                  <a:cubicBezTo>
                    <a:pt x="117044" y="18827"/>
                    <a:pt x="117044" y="18827"/>
                    <a:pt x="117044" y="18827"/>
                  </a:cubicBezTo>
                  <a:lnTo>
                    <a:pt x="117044" y="18827"/>
                  </a:lnTo>
                  <a:cubicBezTo>
                    <a:pt x="118423" y="20275"/>
                    <a:pt x="119802" y="21931"/>
                    <a:pt x="119802" y="23379"/>
                  </a:cubicBezTo>
                  <a:lnTo>
                    <a:pt x="119802" y="114000"/>
                  </a:lnTo>
                  <a:close/>
                  <a:moveTo>
                    <a:pt x="87684" y="46758"/>
                  </a:moveTo>
                  <a:lnTo>
                    <a:pt x="87684" y="46758"/>
                  </a:lnTo>
                  <a:cubicBezTo>
                    <a:pt x="87684" y="49655"/>
                    <a:pt x="84926" y="52551"/>
                    <a:pt x="82167" y="52551"/>
                  </a:cubicBezTo>
                  <a:cubicBezTo>
                    <a:pt x="75270" y="52551"/>
                    <a:pt x="75270" y="52551"/>
                    <a:pt x="75270" y="52551"/>
                  </a:cubicBezTo>
                  <a:lnTo>
                    <a:pt x="75270" y="52551"/>
                  </a:lnTo>
                  <a:cubicBezTo>
                    <a:pt x="41773" y="52551"/>
                    <a:pt x="41773" y="52551"/>
                    <a:pt x="41773" y="52551"/>
                  </a:cubicBezTo>
                  <a:lnTo>
                    <a:pt x="41773" y="52551"/>
                  </a:lnTo>
                  <a:cubicBezTo>
                    <a:pt x="33497" y="52551"/>
                    <a:pt x="33497" y="52551"/>
                    <a:pt x="33497" y="52551"/>
                  </a:cubicBezTo>
                  <a:cubicBezTo>
                    <a:pt x="30738" y="52551"/>
                    <a:pt x="27783" y="49655"/>
                    <a:pt x="27783" y="46758"/>
                  </a:cubicBezTo>
                  <a:cubicBezTo>
                    <a:pt x="27783" y="34965"/>
                    <a:pt x="27783" y="34965"/>
                    <a:pt x="27783" y="34965"/>
                  </a:cubicBezTo>
                  <a:lnTo>
                    <a:pt x="27783" y="34965"/>
                  </a:lnTo>
                  <a:cubicBezTo>
                    <a:pt x="27783" y="0"/>
                    <a:pt x="27783" y="0"/>
                    <a:pt x="27783" y="0"/>
                  </a:cubicBezTo>
                  <a:cubicBezTo>
                    <a:pt x="87684" y="0"/>
                    <a:pt x="87684" y="0"/>
                    <a:pt x="87684" y="0"/>
                  </a:cubicBezTo>
                  <a:cubicBezTo>
                    <a:pt x="87684" y="34965"/>
                    <a:pt x="87684" y="34965"/>
                    <a:pt x="87684" y="34965"/>
                  </a:cubicBezTo>
                  <a:lnTo>
                    <a:pt x="87684" y="34965"/>
                  </a:lnTo>
                  <a:lnTo>
                    <a:pt x="87684" y="46758"/>
                  </a:lnTo>
                  <a:close/>
                  <a:moveTo>
                    <a:pt x="76650" y="7241"/>
                  </a:moveTo>
                  <a:lnTo>
                    <a:pt x="76650" y="7241"/>
                  </a:lnTo>
                  <a:cubicBezTo>
                    <a:pt x="59901" y="7241"/>
                    <a:pt x="59901" y="7241"/>
                    <a:pt x="59901" y="7241"/>
                  </a:cubicBezTo>
                  <a:cubicBezTo>
                    <a:pt x="59901" y="43862"/>
                    <a:pt x="59901" y="43862"/>
                    <a:pt x="59901" y="43862"/>
                  </a:cubicBezTo>
                  <a:cubicBezTo>
                    <a:pt x="76650" y="43862"/>
                    <a:pt x="76650" y="43862"/>
                    <a:pt x="76650" y="43862"/>
                  </a:cubicBezTo>
                  <a:lnTo>
                    <a:pt x="76650" y="7241"/>
                  </a:lnTo>
                  <a:close/>
                </a:path>
              </a:pathLst>
            </a:custGeom>
            <a:solidFill>
              <a:srgbClr val="AAC0E6"/>
            </a:solidFill>
            <a:ln>
              <a:noFill/>
            </a:ln>
          </p:spPr>
          <p:txBody>
            <a:bodyPr lIns="45713" tIns="22851" rIns="45713" bIns="22851" anchor="ctr" anchorCtr="0">
              <a:noAutofit/>
            </a:bodyPr>
            <a:lstStyle/>
            <a:p>
              <a:endParaRPr sz="1351">
                <a:solidFill>
                  <a:srgbClr val="AAC0E6"/>
                </a:solidFill>
                <a:latin typeface="HY수평선M" panose="02030600000101010101" pitchFamily="18" charset="-127"/>
                <a:ea typeface="HY수평선M" panose="02030600000101010101" pitchFamily="18" charset="-127"/>
                <a:cs typeface="Roboto"/>
                <a:sym typeface="Roboto"/>
              </a:endParaRPr>
            </a:p>
          </p:txBody>
        </p:sp>
      </p:grpSp>
      <p:grpSp>
        <p:nvGrpSpPr>
          <p:cNvPr id="46" name="Group 17"/>
          <p:cNvGrpSpPr/>
          <p:nvPr/>
        </p:nvGrpSpPr>
        <p:grpSpPr>
          <a:xfrm>
            <a:off x="1994036" y="2976788"/>
            <a:ext cx="1019679" cy="1019679"/>
            <a:chOff x="6447188" y="4796367"/>
            <a:chExt cx="787400" cy="787400"/>
          </a:xfrm>
        </p:grpSpPr>
        <p:sp>
          <p:nvSpPr>
            <p:cNvPr id="47" name="Oval 13"/>
            <p:cNvSpPr/>
            <p:nvPr/>
          </p:nvSpPr>
          <p:spPr>
            <a:xfrm>
              <a:off x="6447188" y="4796367"/>
              <a:ext cx="787400" cy="787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48" name="Shape 5004"/>
            <p:cNvSpPr/>
            <p:nvPr/>
          </p:nvSpPr>
          <p:spPr>
            <a:xfrm>
              <a:off x="6694876" y="5058834"/>
              <a:ext cx="292024" cy="2624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23" y="118238"/>
                  </a:moveTo>
                  <a:lnTo>
                    <a:pt x="118423" y="118238"/>
                  </a:lnTo>
                  <a:cubicBezTo>
                    <a:pt x="80788" y="70018"/>
                    <a:pt x="80788" y="70018"/>
                    <a:pt x="80788" y="70018"/>
                  </a:cubicBezTo>
                  <a:cubicBezTo>
                    <a:pt x="117044" y="31045"/>
                    <a:pt x="117044" y="31045"/>
                    <a:pt x="117044" y="31045"/>
                  </a:cubicBezTo>
                  <a:cubicBezTo>
                    <a:pt x="118423" y="32587"/>
                    <a:pt x="119802" y="34348"/>
                    <a:pt x="119802" y="35889"/>
                  </a:cubicBezTo>
                  <a:cubicBezTo>
                    <a:pt x="119802" y="113614"/>
                    <a:pt x="119802" y="113614"/>
                    <a:pt x="119802" y="113614"/>
                  </a:cubicBezTo>
                  <a:cubicBezTo>
                    <a:pt x="119802" y="115155"/>
                    <a:pt x="118423" y="116697"/>
                    <a:pt x="118423" y="118238"/>
                  </a:cubicBezTo>
                  <a:close/>
                  <a:moveTo>
                    <a:pt x="2758" y="31045"/>
                  </a:moveTo>
                  <a:lnTo>
                    <a:pt x="2758" y="31045"/>
                  </a:lnTo>
                  <a:cubicBezTo>
                    <a:pt x="2758" y="29504"/>
                    <a:pt x="4137" y="29504"/>
                    <a:pt x="5517" y="29504"/>
                  </a:cubicBezTo>
                  <a:cubicBezTo>
                    <a:pt x="39014" y="29504"/>
                    <a:pt x="39014" y="29504"/>
                    <a:pt x="39014" y="29504"/>
                  </a:cubicBezTo>
                  <a:cubicBezTo>
                    <a:pt x="40394" y="31045"/>
                    <a:pt x="43152" y="32587"/>
                    <a:pt x="47290" y="32587"/>
                  </a:cubicBezTo>
                  <a:lnTo>
                    <a:pt x="48669" y="32587"/>
                  </a:lnTo>
                  <a:cubicBezTo>
                    <a:pt x="48669" y="49761"/>
                    <a:pt x="48669" y="49761"/>
                    <a:pt x="48669" y="49761"/>
                  </a:cubicBezTo>
                  <a:cubicBezTo>
                    <a:pt x="48669" y="56146"/>
                    <a:pt x="54384" y="62311"/>
                    <a:pt x="59901" y="62311"/>
                  </a:cubicBezTo>
                  <a:cubicBezTo>
                    <a:pt x="65418" y="62311"/>
                    <a:pt x="70935" y="56146"/>
                    <a:pt x="70935" y="49761"/>
                  </a:cubicBezTo>
                  <a:cubicBezTo>
                    <a:pt x="70935" y="32587"/>
                    <a:pt x="70935" y="32587"/>
                    <a:pt x="70935" y="32587"/>
                  </a:cubicBezTo>
                  <a:lnTo>
                    <a:pt x="72315" y="32587"/>
                  </a:lnTo>
                  <a:cubicBezTo>
                    <a:pt x="76650" y="32587"/>
                    <a:pt x="79408" y="31045"/>
                    <a:pt x="80788" y="29504"/>
                  </a:cubicBezTo>
                  <a:cubicBezTo>
                    <a:pt x="114088" y="29504"/>
                    <a:pt x="114088" y="29504"/>
                    <a:pt x="114088" y="29504"/>
                  </a:cubicBezTo>
                  <a:cubicBezTo>
                    <a:pt x="115665" y="29504"/>
                    <a:pt x="117044" y="29504"/>
                    <a:pt x="117044" y="31045"/>
                  </a:cubicBezTo>
                  <a:cubicBezTo>
                    <a:pt x="59901" y="81027"/>
                    <a:pt x="59901" y="81027"/>
                    <a:pt x="59901" y="81027"/>
                  </a:cubicBezTo>
                  <a:lnTo>
                    <a:pt x="2758" y="31045"/>
                  </a:lnTo>
                  <a:close/>
                  <a:moveTo>
                    <a:pt x="72315" y="26422"/>
                  </a:moveTo>
                  <a:lnTo>
                    <a:pt x="72315" y="26422"/>
                  </a:lnTo>
                  <a:cubicBezTo>
                    <a:pt x="70935" y="26422"/>
                    <a:pt x="69556" y="26422"/>
                    <a:pt x="69556" y="24880"/>
                  </a:cubicBezTo>
                  <a:cubicBezTo>
                    <a:pt x="65418" y="21798"/>
                    <a:pt x="65418" y="21798"/>
                    <a:pt x="65418" y="21798"/>
                  </a:cubicBezTo>
                  <a:cubicBezTo>
                    <a:pt x="65418" y="49761"/>
                    <a:pt x="65418" y="49761"/>
                    <a:pt x="65418" y="49761"/>
                  </a:cubicBezTo>
                  <a:cubicBezTo>
                    <a:pt x="65418" y="53064"/>
                    <a:pt x="62660" y="56146"/>
                    <a:pt x="59901" y="56146"/>
                  </a:cubicBezTo>
                  <a:cubicBezTo>
                    <a:pt x="57142" y="56146"/>
                    <a:pt x="54384" y="53064"/>
                    <a:pt x="54384" y="49761"/>
                  </a:cubicBezTo>
                  <a:cubicBezTo>
                    <a:pt x="54384" y="21798"/>
                    <a:pt x="54384" y="21798"/>
                    <a:pt x="54384" y="21798"/>
                  </a:cubicBezTo>
                  <a:cubicBezTo>
                    <a:pt x="50049" y="24880"/>
                    <a:pt x="50049" y="24880"/>
                    <a:pt x="50049" y="24880"/>
                  </a:cubicBezTo>
                  <a:cubicBezTo>
                    <a:pt x="50049" y="26422"/>
                    <a:pt x="48669" y="26422"/>
                    <a:pt x="47290" y="26422"/>
                  </a:cubicBezTo>
                  <a:cubicBezTo>
                    <a:pt x="43152" y="26422"/>
                    <a:pt x="41773" y="24880"/>
                    <a:pt x="41773" y="20256"/>
                  </a:cubicBezTo>
                  <a:cubicBezTo>
                    <a:pt x="41773" y="18715"/>
                    <a:pt x="41773" y="17174"/>
                    <a:pt x="43152" y="17174"/>
                  </a:cubicBezTo>
                  <a:cubicBezTo>
                    <a:pt x="55763" y="1541"/>
                    <a:pt x="55763" y="1541"/>
                    <a:pt x="55763" y="1541"/>
                  </a:cubicBezTo>
                  <a:cubicBezTo>
                    <a:pt x="57142" y="0"/>
                    <a:pt x="58522" y="0"/>
                    <a:pt x="59901" y="0"/>
                  </a:cubicBezTo>
                  <a:cubicBezTo>
                    <a:pt x="61280" y="0"/>
                    <a:pt x="62660" y="0"/>
                    <a:pt x="64039" y="1541"/>
                  </a:cubicBezTo>
                  <a:cubicBezTo>
                    <a:pt x="76650" y="17174"/>
                    <a:pt x="76650" y="17174"/>
                    <a:pt x="76650" y="17174"/>
                  </a:cubicBezTo>
                  <a:cubicBezTo>
                    <a:pt x="78029" y="17174"/>
                    <a:pt x="78029" y="18715"/>
                    <a:pt x="78029" y="20256"/>
                  </a:cubicBezTo>
                  <a:cubicBezTo>
                    <a:pt x="78029" y="24880"/>
                    <a:pt x="76650" y="26422"/>
                    <a:pt x="72315" y="26422"/>
                  </a:cubicBezTo>
                  <a:close/>
                  <a:moveTo>
                    <a:pt x="1379" y="118238"/>
                  </a:moveTo>
                  <a:lnTo>
                    <a:pt x="1379" y="118238"/>
                  </a:lnTo>
                  <a:cubicBezTo>
                    <a:pt x="1379" y="116697"/>
                    <a:pt x="0" y="115155"/>
                    <a:pt x="0" y="113614"/>
                  </a:cubicBezTo>
                  <a:cubicBezTo>
                    <a:pt x="0" y="35889"/>
                    <a:pt x="0" y="35889"/>
                    <a:pt x="0" y="35889"/>
                  </a:cubicBezTo>
                  <a:cubicBezTo>
                    <a:pt x="0" y="34348"/>
                    <a:pt x="1379" y="32587"/>
                    <a:pt x="2758" y="31045"/>
                  </a:cubicBezTo>
                  <a:cubicBezTo>
                    <a:pt x="39014" y="70018"/>
                    <a:pt x="39014" y="70018"/>
                    <a:pt x="39014" y="70018"/>
                  </a:cubicBezTo>
                  <a:lnTo>
                    <a:pt x="1379" y="118238"/>
                  </a:lnTo>
                  <a:close/>
                  <a:moveTo>
                    <a:pt x="59901" y="93357"/>
                  </a:moveTo>
                  <a:lnTo>
                    <a:pt x="59901" y="93357"/>
                  </a:lnTo>
                  <a:cubicBezTo>
                    <a:pt x="75270" y="76183"/>
                    <a:pt x="75270" y="76183"/>
                    <a:pt x="75270" y="76183"/>
                  </a:cubicBezTo>
                  <a:cubicBezTo>
                    <a:pt x="117044" y="118238"/>
                    <a:pt x="117044" y="118238"/>
                    <a:pt x="117044" y="118238"/>
                  </a:cubicBezTo>
                  <a:cubicBezTo>
                    <a:pt x="117044" y="119779"/>
                    <a:pt x="115665" y="119779"/>
                    <a:pt x="114088" y="119779"/>
                  </a:cubicBezTo>
                  <a:cubicBezTo>
                    <a:pt x="5517" y="119779"/>
                    <a:pt x="5517" y="119779"/>
                    <a:pt x="5517" y="119779"/>
                  </a:cubicBezTo>
                  <a:cubicBezTo>
                    <a:pt x="4137" y="119779"/>
                    <a:pt x="2758" y="119779"/>
                    <a:pt x="2758" y="118238"/>
                  </a:cubicBezTo>
                  <a:cubicBezTo>
                    <a:pt x="44532" y="76183"/>
                    <a:pt x="44532" y="76183"/>
                    <a:pt x="44532" y="76183"/>
                  </a:cubicBezTo>
                  <a:lnTo>
                    <a:pt x="59901" y="93357"/>
                  </a:lnTo>
                  <a:close/>
                </a:path>
              </a:pathLst>
            </a:custGeom>
            <a:solidFill>
              <a:srgbClr val="F7C9C9"/>
            </a:solidFill>
            <a:ln>
              <a:noFill/>
            </a:ln>
          </p:spPr>
          <p:txBody>
            <a:bodyPr lIns="45713" tIns="22851" rIns="45713" bIns="22851" anchor="ctr" anchorCtr="0">
              <a:noAutofit/>
            </a:bodyPr>
            <a:lstStyle/>
            <a:p>
              <a:endParaRPr sz="1351">
                <a:solidFill>
                  <a:schemeClr val="dk1"/>
                </a:solidFill>
                <a:latin typeface="HY수평선M" panose="02030600000101010101" pitchFamily="18" charset="-127"/>
                <a:ea typeface="HY수평선M" panose="02030600000101010101" pitchFamily="18" charset="-127"/>
                <a:cs typeface="Roboto"/>
                <a:sym typeface="Roboto"/>
              </a:endParaRPr>
            </a:p>
          </p:txBody>
        </p:sp>
      </p:grpSp>
      <p:sp>
        <p:nvSpPr>
          <p:cNvPr id="54" name="Rectangle 21"/>
          <p:cNvSpPr/>
          <p:nvPr/>
        </p:nvSpPr>
        <p:spPr>
          <a:xfrm>
            <a:off x="3468672" y="1515311"/>
            <a:ext cx="71004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File I/O 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플레이어의 전적을 기록하여 승률을 나타냄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           (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시간이 된다면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기보도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저장하도록 할 계획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)</a:t>
            </a:r>
          </a:p>
          <a:p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흰색 승률 몇 퍼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검은색 승률 몇 퍼 나타내는 것은 크게 의미가 없다고 생각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기보를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저장하는 것이 훨씬 유용하고 더욱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File I/O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답게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사용할 수 있을 것</a:t>
            </a:r>
            <a:endParaRPr lang="en-US" altLang="ko-KR" sz="1400" dirty="0" smtClean="0">
              <a:solidFill>
                <a:schemeClr val="tx1">
                  <a:lumMod val="95000"/>
                  <a:lumOff val="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같아서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기보를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저장해서 볼 수 있게 하였다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60" name="Rectangle 21"/>
          <p:cNvSpPr/>
          <p:nvPr/>
        </p:nvSpPr>
        <p:spPr>
          <a:xfrm>
            <a:off x="3501357" y="3158505"/>
            <a:ext cx="69429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GUI 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체스 프로그램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GUI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구현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전반적인 체스 프로그램과 여러 가지의 경고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또는 알림 메시지 창을 구현하였다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62" name="Rectangle 21"/>
          <p:cNvSpPr/>
          <p:nvPr/>
        </p:nvSpPr>
        <p:spPr>
          <a:xfrm>
            <a:off x="3468671" y="4298366"/>
            <a:ext cx="4213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Socket 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다른 컴퓨터 사용자와의 네트워크 대전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        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간단한 메시지 주고받을 수 있도록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  <p:grpSp>
        <p:nvGrpSpPr>
          <p:cNvPr id="25" name="Group 16"/>
          <p:cNvGrpSpPr/>
          <p:nvPr/>
        </p:nvGrpSpPr>
        <p:grpSpPr>
          <a:xfrm>
            <a:off x="1986281" y="5212770"/>
            <a:ext cx="1019679" cy="1019679"/>
            <a:chOff x="9029906" y="4781550"/>
            <a:chExt cx="787400" cy="787400"/>
          </a:xfrm>
        </p:grpSpPr>
        <p:sp>
          <p:nvSpPr>
            <p:cNvPr id="26" name="Oval 14"/>
            <p:cNvSpPr/>
            <p:nvPr/>
          </p:nvSpPr>
          <p:spPr>
            <a:xfrm>
              <a:off x="9029906" y="4781550"/>
              <a:ext cx="787400" cy="787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1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27" name="Shape 5047"/>
            <p:cNvSpPr/>
            <p:nvPr/>
          </p:nvSpPr>
          <p:spPr>
            <a:xfrm>
              <a:off x="9278652" y="5060950"/>
              <a:ext cx="289909" cy="228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913" y="101810"/>
                  </a:moveTo>
                  <a:lnTo>
                    <a:pt x="85913" y="101810"/>
                  </a:lnTo>
                  <a:lnTo>
                    <a:pt x="85913" y="101810"/>
                  </a:lnTo>
                  <a:cubicBezTo>
                    <a:pt x="50830" y="101810"/>
                    <a:pt x="50830" y="101810"/>
                    <a:pt x="50830" y="101810"/>
                  </a:cubicBezTo>
                  <a:lnTo>
                    <a:pt x="50830" y="101810"/>
                  </a:lnTo>
                  <a:cubicBezTo>
                    <a:pt x="46445" y="101810"/>
                    <a:pt x="46445" y="101810"/>
                    <a:pt x="46445" y="101810"/>
                  </a:cubicBezTo>
                  <a:cubicBezTo>
                    <a:pt x="39468" y="101810"/>
                    <a:pt x="39468" y="101810"/>
                    <a:pt x="39468" y="101810"/>
                  </a:cubicBezTo>
                  <a:cubicBezTo>
                    <a:pt x="43654" y="107115"/>
                    <a:pt x="43654" y="107115"/>
                    <a:pt x="43654" y="107115"/>
                  </a:cubicBezTo>
                  <a:cubicBezTo>
                    <a:pt x="45049" y="108884"/>
                    <a:pt x="45049" y="110905"/>
                    <a:pt x="45049" y="112673"/>
                  </a:cubicBezTo>
                  <a:cubicBezTo>
                    <a:pt x="45049" y="116210"/>
                    <a:pt x="42259" y="119747"/>
                    <a:pt x="39468" y="119747"/>
                  </a:cubicBezTo>
                  <a:cubicBezTo>
                    <a:pt x="38073" y="119747"/>
                    <a:pt x="36677" y="117978"/>
                    <a:pt x="35282" y="116210"/>
                  </a:cubicBezTo>
                  <a:cubicBezTo>
                    <a:pt x="22524" y="100042"/>
                    <a:pt x="22524" y="100042"/>
                    <a:pt x="22524" y="100042"/>
                  </a:cubicBezTo>
                  <a:cubicBezTo>
                    <a:pt x="21129" y="98273"/>
                    <a:pt x="21129" y="96505"/>
                    <a:pt x="21129" y="94736"/>
                  </a:cubicBezTo>
                  <a:cubicBezTo>
                    <a:pt x="21129" y="92968"/>
                    <a:pt x="21129" y="91200"/>
                    <a:pt x="22524" y="91200"/>
                  </a:cubicBezTo>
                  <a:cubicBezTo>
                    <a:pt x="35282" y="73263"/>
                    <a:pt x="35282" y="73263"/>
                    <a:pt x="35282" y="73263"/>
                  </a:cubicBezTo>
                  <a:cubicBezTo>
                    <a:pt x="36677" y="71494"/>
                    <a:pt x="38073" y="71494"/>
                    <a:pt x="39468" y="71494"/>
                  </a:cubicBezTo>
                  <a:cubicBezTo>
                    <a:pt x="42259" y="71494"/>
                    <a:pt x="45049" y="75031"/>
                    <a:pt x="45049" y="78568"/>
                  </a:cubicBezTo>
                  <a:cubicBezTo>
                    <a:pt x="45049" y="80336"/>
                    <a:pt x="45049" y="82105"/>
                    <a:pt x="43654" y="83873"/>
                  </a:cubicBezTo>
                  <a:cubicBezTo>
                    <a:pt x="39468" y="87410"/>
                    <a:pt x="39468" y="87410"/>
                    <a:pt x="39468" y="87410"/>
                  </a:cubicBezTo>
                  <a:cubicBezTo>
                    <a:pt x="43654" y="87410"/>
                    <a:pt x="43654" y="87410"/>
                    <a:pt x="43654" y="87410"/>
                  </a:cubicBezTo>
                  <a:lnTo>
                    <a:pt x="43654" y="87410"/>
                  </a:lnTo>
                  <a:cubicBezTo>
                    <a:pt x="49435" y="87410"/>
                    <a:pt x="49435" y="87410"/>
                    <a:pt x="49435" y="87410"/>
                  </a:cubicBezTo>
                  <a:lnTo>
                    <a:pt x="49435" y="87410"/>
                  </a:lnTo>
                  <a:cubicBezTo>
                    <a:pt x="85913" y="87410"/>
                    <a:pt x="85913" y="87410"/>
                    <a:pt x="85913" y="87410"/>
                  </a:cubicBezTo>
                  <a:cubicBezTo>
                    <a:pt x="98671" y="87410"/>
                    <a:pt x="108438" y="75031"/>
                    <a:pt x="108438" y="58863"/>
                  </a:cubicBezTo>
                  <a:cubicBezTo>
                    <a:pt x="108438" y="42947"/>
                    <a:pt x="108438" y="42947"/>
                    <a:pt x="108438" y="42947"/>
                  </a:cubicBezTo>
                  <a:cubicBezTo>
                    <a:pt x="108438" y="39410"/>
                    <a:pt x="111428" y="35873"/>
                    <a:pt x="114219" y="35873"/>
                  </a:cubicBezTo>
                  <a:cubicBezTo>
                    <a:pt x="118405" y="35873"/>
                    <a:pt x="119800" y="39410"/>
                    <a:pt x="119800" y="42947"/>
                  </a:cubicBezTo>
                  <a:cubicBezTo>
                    <a:pt x="119800" y="58863"/>
                    <a:pt x="119800" y="58863"/>
                    <a:pt x="119800" y="58863"/>
                  </a:cubicBezTo>
                  <a:cubicBezTo>
                    <a:pt x="119800" y="83873"/>
                    <a:pt x="105647" y="101810"/>
                    <a:pt x="85913" y="101810"/>
                  </a:cubicBezTo>
                  <a:close/>
                  <a:moveTo>
                    <a:pt x="84518" y="44715"/>
                  </a:moveTo>
                  <a:lnTo>
                    <a:pt x="84518" y="44715"/>
                  </a:lnTo>
                  <a:cubicBezTo>
                    <a:pt x="83122" y="46484"/>
                    <a:pt x="81727" y="48252"/>
                    <a:pt x="80332" y="48252"/>
                  </a:cubicBezTo>
                  <a:cubicBezTo>
                    <a:pt x="77541" y="48252"/>
                    <a:pt x="74750" y="44715"/>
                    <a:pt x="74750" y="41178"/>
                  </a:cubicBezTo>
                  <a:cubicBezTo>
                    <a:pt x="74750" y="39410"/>
                    <a:pt x="76146" y="37642"/>
                    <a:pt x="77541" y="35873"/>
                  </a:cubicBezTo>
                  <a:cubicBezTo>
                    <a:pt x="80332" y="30315"/>
                    <a:pt x="80332" y="30315"/>
                    <a:pt x="80332" y="30315"/>
                  </a:cubicBezTo>
                  <a:cubicBezTo>
                    <a:pt x="77541" y="30315"/>
                    <a:pt x="77541" y="30315"/>
                    <a:pt x="77541" y="30315"/>
                  </a:cubicBezTo>
                  <a:lnTo>
                    <a:pt x="77541" y="30315"/>
                  </a:lnTo>
                  <a:cubicBezTo>
                    <a:pt x="71960" y="30315"/>
                    <a:pt x="71960" y="30315"/>
                    <a:pt x="71960" y="30315"/>
                  </a:cubicBezTo>
                  <a:lnTo>
                    <a:pt x="71960" y="30315"/>
                  </a:lnTo>
                  <a:cubicBezTo>
                    <a:pt x="33887" y="30315"/>
                    <a:pt x="33887" y="30315"/>
                    <a:pt x="33887" y="30315"/>
                  </a:cubicBezTo>
                  <a:cubicBezTo>
                    <a:pt x="21129" y="30315"/>
                    <a:pt x="11362" y="42947"/>
                    <a:pt x="11362" y="58863"/>
                  </a:cubicBezTo>
                  <a:cubicBezTo>
                    <a:pt x="11362" y="76800"/>
                    <a:pt x="11362" y="76800"/>
                    <a:pt x="11362" y="76800"/>
                  </a:cubicBezTo>
                  <a:cubicBezTo>
                    <a:pt x="11362" y="80336"/>
                    <a:pt x="8571" y="83873"/>
                    <a:pt x="5780" y="83873"/>
                  </a:cubicBezTo>
                  <a:cubicBezTo>
                    <a:pt x="2990" y="83873"/>
                    <a:pt x="0" y="80336"/>
                    <a:pt x="0" y="76800"/>
                  </a:cubicBezTo>
                  <a:cubicBezTo>
                    <a:pt x="0" y="58863"/>
                    <a:pt x="0" y="58863"/>
                    <a:pt x="0" y="58863"/>
                  </a:cubicBezTo>
                  <a:cubicBezTo>
                    <a:pt x="0" y="35873"/>
                    <a:pt x="15548" y="16168"/>
                    <a:pt x="33887" y="16168"/>
                  </a:cubicBezTo>
                  <a:lnTo>
                    <a:pt x="33887" y="16168"/>
                  </a:lnTo>
                  <a:cubicBezTo>
                    <a:pt x="69169" y="16168"/>
                    <a:pt x="69169" y="16168"/>
                    <a:pt x="69169" y="16168"/>
                  </a:cubicBezTo>
                  <a:lnTo>
                    <a:pt x="69169" y="16168"/>
                  </a:lnTo>
                  <a:cubicBezTo>
                    <a:pt x="73355" y="16168"/>
                    <a:pt x="73355" y="16168"/>
                    <a:pt x="73355" y="16168"/>
                  </a:cubicBezTo>
                  <a:cubicBezTo>
                    <a:pt x="80332" y="16168"/>
                    <a:pt x="80332" y="16168"/>
                    <a:pt x="80332" y="16168"/>
                  </a:cubicBezTo>
                  <a:cubicBezTo>
                    <a:pt x="77541" y="12631"/>
                    <a:pt x="77541" y="12631"/>
                    <a:pt x="77541" y="12631"/>
                  </a:cubicBezTo>
                  <a:cubicBezTo>
                    <a:pt x="76146" y="10863"/>
                    <a:pt x="74750" y="8842"/>
                    <a:pt x="74750" y="7073"/>
                  </a:cubicBezTo>
                  <a:cubicBezTo>
                    <a:pt x="74750" y="3536"/>
                    <a:pt x="77541" y="0"/>
                    <a:pt x="80332" y="0"/>
                  </a:cubicBezTo>
                  <a:cubicBezTo>
                    <a:pt x="81727" y="0"/>
                    <a:pt x="83122" y="0"/>
                    <a:pt x="84518" y="1768"/>
                  </a:cubicBezTo>
                  <a:cubicBezTo>
                    <a:pt x="97275" y="19705"/>
                    <a:pt x="97275" y="19705"/>
                    <a:pt x="97275" y="19705"/>
                  </a:cubicBezTo>
                  <a:cubicBezTo>
                    <a:pt x="98671" y="19705"/>
                    <a:pt x="100066" y="21473"/>
                    <a:pt x="100066" y="23242"/>
                  </a:cubicBezTo>
                  <a:cubicBezTo>
                    <a:pt x="100066" y="25010"/>
                    <a:pt x="98671" y="26778"/>
                    <a:pt x="97275" y="28547"/>
                  </a:cubicBezTo>
                  <a:lnTo>
                    <a:pt x="84518" y="44715"/>
                  </a:lnTo>
                  <a:close/>
                </a:path>
              </a:pathLst>
            </a:custGeom>
            <a:solidFill>
              <a:srgbClr val="AAC0E6"/>
            </a:solidFill>
            <a:ln>
              <a:noFill/>
            </a:ln>
          </p:spPr>
          <p:txBody>
            <a:bodyPr lIns="45713" tIns="22851" rIns="45713" bIns="22851" anchor="ctr" anchorCtr="0">
              <a:noAutofit/>
            </a:bodyPr>
            <a:lstStyle/>
            <a:p>
              <a:endParaRPr sz="1351" dirty="0">
                <a:solidFill>
                  <a:schemeClr val="dk1"/>
                </a:solidFill>
                <a:latin typeface="HY수평선M" panose="02030600000101010101" pitchFamily="18" charset="-127"/>
                <a:ea typeface="HY수평선M" panose="02030600000101010101" pitchFamily="18" charset="-127"/>
                <a:cs typeface="Roboto"/>
                <a:sym typeface="Roboto"/>
              </a:endParaRPr>
            </a:p>
          </p:txBody>
        </p:sp>
      </p:grpSp>
      <p:sp>
        <p:nvSpPr>
          <p:cNvPr id="28" name="Rectangle 21"/>
          <p:cNvSpPr/>
          <p:nvPr/>
        </p:nvSpPr>
        <p:spPr>
          <a:xfrm>
            <a:off x="3468666" y="5187147"/>
            <a:ext cx="75288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Multi Threading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: 2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명의 플레이어들 간의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멀티스레딩과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             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메시지 역시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멀티스레딩을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통해 구현할 </a:t>
            </a: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계획</a:t>
            </a:r>
            <a:endParaRPr lang="en-US" altLang="ko-KR" sz="1400" dirty="0" smtClean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en-US" altLang="zh-CN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-&gt;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게임 플레이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서로 주고받는 메시지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네트워크 게임 플레이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기보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저장 등 멀티 </a:t>
            </a:r>
            <a:r>
              <a:rPr lang="ko-KR" altLang="en-US" sz="1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스레딩이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필요한 곳에 구현해 넣었다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07" y="2927029"/>
            <a:ext cx="2059906" cy="111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그룹 30"/>
          <p:cNvGrpSpPr/>
          <p:nvPr/>
        </p:nvGrpSpPr>
        <p:grpSpPr>
          <a:xfrm>
            <a:off x="1640928" y="4123874"/>
            <a:ext cx="1537861" cy="996272"/>
            <a:chOff x="4870602" y="1800463"/>
            <a:chExt cx="3275856" cy="2122198"/>
          </a:xfrm>
        </p:grpSpPr>
        <p:pic>
          <p:nvPicPr>
            <p:cNvPr id="32" name="Picture 8" descr="C:\Users\곽창근\Desktop\aluno-no-computador_318-5883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602" y="2436435"/>
              <a:ext cx="1486226" cy="148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C:\Users\곽창근\Desktop\aluno-no-computador_318-5883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60232" y="2436435"/>
              <a:ext cx="1486226" cy="1486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9" descr="C:\Users\곽창근\Desktop\14082001571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0298" y="1800463"/>
              <a:ext cx="700881" cy="55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굽은 화살표 34"/>
            <p:cNvSpPr/>
            <p:nvPr/>
          </p:nvSpPr>
          <p:spPr>
            <a:xfrm rot="5400000">
              <a:off x="6986023" y="1993449"/>
              <a:ext cx="360040" cy="354082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668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sp>
          <p:nvSpPr>
            <p:cNvPr id="39" name="굽은 화살표 38"/>
            <p:cNvSpPr/>
            <p:nvPr/>
          </p:nvSpPr>
          <p:spPr>
            <a:xfrm rot="16200000" flipH="1">
              <a:off x="5610736" y="1991819"/>
              <a:ext cx="360040" cy="354082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7668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</p:grpSp>
      <p:sp>
        <p:nvSpPr>
          <p:cNvPr id="40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구현하기로 한 기능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9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2200" b="1" dirty="0">
                <a:latin typeface="HY수평선M" panose="02030600000101010101" pitchFamily="18" charset="-127"/>
                <a:ea typeface="HY수평선M" panose="02030600000101010101" pitchFamily="18" charset="-127"/>
              </a:rPr>
              <a:t>-</a:t>
            </a:r>
            <a:r>
              <a:rPr lang="en-US" altLang="ko-KR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File I/O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83563" y="1585381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File I/O </a:t>
            </a:r>
            <a:endParaRPr lang="ko-KR" altLang="en-US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51" y="2229709"/>
            <a:ext cx="4319153" cy="238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99331" y="1560159"/>
            <a:ext cx="54697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- SaveHistory.java, LoadHistory.java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을 통해 구현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-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프로젝트 내의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sava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폴더의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histories.txt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파일에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기보들을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저장</a:t>
            </a:r>
            <a:endParaRPr lang="ko-KR" altLang="en-US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6" y="4974827"/>
            <a:ext cx="4094481" cy="112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543" y="2271125"/>
            <a:ext cx="6366169" cy="314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348605" y="5539479"/>
            <a:ext cx="5361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메뉴의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HISTORY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버튼을 누르고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원하는 넘버의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기보를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선택하면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,</a:t>
            </a:r>
          </a:p>
          <a:p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HISTORY board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에서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기보를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볼 수 있다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ko-KR" altLang="en-US" sz="1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File I/O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2200" b="1" dirty="0">
                <a:latin typeface="HY수평선M" panose="02030600000101010101" pitchFamily="18" charset="-127"/>
                <a:ea typeface="HY수평선M" panose="02030600000101010101" pitchFamily="18" charset="-127"/>
              </a:rPr>
              <a:t>- </a:t>
            </a:r>
            <a:r>
              <a:rPr lang="en-US" altLang="ko-KR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GUI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83563" y="1585381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GUI </a:t>
            </a:r>
            <a:endParaRPr lang="ko-KR" altLang="en-US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99331" y="1560159"/>
            <a:ext cx="5346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HistoryPane.java, NetworkPane.java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등의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Pane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관련 파일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이 외에도 메인 파일 및 전반적인 모든 파일들에 구현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2" y="2273643"/>
            <a:ext cx="5939344" cy="324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597" y="2165758"/>
            <a:ext cx="3007018" cy="352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153753" y="5861798"/>
            <a:ext cx="3894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이외에도 필요한 곳마다 다양하게 구현하였다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GUI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7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2200" b="1" dirty="0">
                <a:latin typeface="HY수평선M" panose="02030600000101010101" pitchFamily="18" charset="-127"/>
                <a:ea typeface="HY수평선M" panose="02030600000101010101" pitchFamily="18" charset="-127"/>
              </a:rPr>
              <a:t>- </a:t>
            </a:r>
            <a:r>
              <a:rPr lang="en-US" altLang="ko-KR" sz="22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Socket</a:t>
            </a:r>
            <a:endParaRPr lang="en-US" sz="22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83563" y="1585381"/>
            <a:ext cx="102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Socket </a:t>
            </a:r>
            <a:endParaRPr lang="ko-KR" altLang="en-US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899331" y="1560159"/>
            <a:ext cx="86677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NetworkMessengerHost.java, NetworkMessengerClient.java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를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통해 메시지 주고받기 구현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ChessProject.java</a:t>
            </a:r>
            <a:r>
              <a:rPr lang="ko-KR" altLang="en-US" sz="1400" dirty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내의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NetworkGameHost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NetworkGameClient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클래스를 통해 네트워크 게임 구현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58" y="2478352"/>
            <a:ext cx="5449004" cy="318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4" y="2143660"/>
            <a:ext cx="5448044" cy="423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Socket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2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20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2000" b="1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멀티스레딩</a:t>
            </a:r>
            <a:r>
              <a:rPr lang="en-US" altLang="ko-KR" sz="20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1</a:t>
            </a:r>
            <a:endParaRPr lang="en-US" sz="20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83563" y="1585381"/>
            <a:ext cx="1975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Multi Threading </a:t>
            </a:r>
            <a:endParaRPr lang="ko-KR" altLang="en-US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58784" y="1560159"/>
            <a:ext cx="6694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필요에 따라 원하는 부분에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Thread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를 만들어서 구현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일반적으로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게임 플레이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서로 주고받는 메시지</a:t>
            </a:r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네트워크 게임 플레이에 구현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94040" y="2657279"/>
            <a:ext cx="4496744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NetworkGameHost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클래스의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process() 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함수의 일부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이렇게 필요한 부분마다 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Thread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를 선언하여서 필요에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맞게 넣었다</a:t>
            </a: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Multi Threading 1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64" y="2351388"/>
            <a:ext cx="60674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9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94" y="4082879"/>
            <a:ext cx="3706729" cy="2116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3"/>
          <p:cNvGrpSpPr/>
          <p:nvPr/>
        </p:nvGrpSpPr>
        <p:grpSpPr>
          <a:xfrm>
            <a:off x="4324351" y="775892"/>
            <a:ext cx="3556169" cy="457200"/>
            <a:chOff x="3429000" y="526256"/>
            <a:chExt cx="3293102" cy="457200"/>
          </a:xfrm>
        </p:grpSpPr>
        <p:pic>
          <p:nvPicPr>
            <p:cNvPr id="6" name="Picture 44" descr="03_Braket_Sing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6256"/>
              <a:ext cx="60532" cy="457200"/>
            </a:xfrm>
            <a:prstGeom prst="rect">
              <a:avLst/>
            </a:prstGeom>
          </p:spPr>
        </p:pic>
        <p:pic>
          <p:nvPicPr>
            <p:cNvPr id="7" name="Picture 45" descr="03_Braket_Singl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661570" y="526256"/>
              <a:ext cx="60532" cy="457200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2214561" y="657634"/>
            <a:ext cx="7772400" cy="645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20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2000" b="1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멀티스레딩</a:t>
            </a:r>
            <a:r>
              <a:rPr lang="en-US" altLang="ko-KR" sz="2000" b="1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2</a:t>
            </a:r>
            <a:endParaRPr lang="en-US" sz="2000" b="1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cxnSp>
        <p:nvCxnSpPr>
          <p:cNvPr id="9" name="Straight Connector 41"/>
          <p:cNvCxnSpPr/>
          <p:nvPr/>
        </p:nvCxnSpPr>
        <p:spPr>
          <a:xfrm>
            <a:off x="942975" y="1466848"/>
            <a:ext cx="10239375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93379" y="1159071"/>
            <a:ext cx="3164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실제 </a:t>
            </a:r>
            <a:r>
              <a:rPr lang="ko-KR" altLang="en-US" sz="1400" dirty="0" err="1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멀티스레딩이</a:t>
            </a:r>
            <a:r>
              <a:rPr lang="ko-KR" altLang="en-US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구현된 부분들</a:t>
            </a:r>
            <a:endParaRPr lang="en-US" altLang="ko-KR" sz="14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034" y="1736252"/>
            <a:ext cx="3458117" cy="212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부제목 2"/>
          <p:cNvSpPr txBox="1">
            <a:spLocks/>
          </p:cNvSpPr>
          <p:nvPr/>
        </p:nvSpPr>
        <p:spPr>
          <a:xfrm>
            <a:off x="333373" y="80172"/>
            <a:ext cx="3762375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실제 구현 여부 </a:t>
            </a:r>
            <a:r>
              <a:rPr lang="en-US" altLang="ko-KR" sz="1600" b="1" dirty="0" smtClean="0">
                <a:solidFill>
                  <a:schemeClr val="bg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Multi Threading 2</a:t>
            </a:r>
            <a:endParaRPr lang="ko-KR" altLang="en-US" sz="1600" b="1" dirty="0">
              <a:solidFill>
                <a:schemeClr val="bg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48" y="1736252"/>
            <a:ext cx="3583460" cy="214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35458" y="1525156"/>
            <a:ext cx="21130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NetworkMessengerHost.java 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내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58" y="4071552"/>
            <a:ext cx="3624650" cy="216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93379" y="3852675"/>
            <a:ext cx="2188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NetworkMessengerClient.java 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내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3161" y="1510292"/>
            <a:ext cx="28632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ChessProject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의 </a:t>
            </a:r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NetworkGameHost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클래스 내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57034" y="3832218"/>
            <a:ext cx="2938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ChessProject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의 </a:t>
            </a:r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NetworkGameClient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클래스 내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520" y="1781894"/>
            <a:ext cx="3623401" cy="103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7942523" y="1539581"/>
            <a:ext cx="29274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ChessProject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의 </a:t>
            </a:r>
            <a:r>
              <a:rPr lang="en-US" altLang="ko-KR" sz="1000" dirty="0" err="1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showEndGameResult</a:t>
            </a:r>
            <a:r>
              <a:rPr lang="en-US" altLang="ko-KR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1000" dirty="0" smtClean="0">
                <a:solidFill>
                  <a:schemeClr val="accent1">
                    <a:lumMod val="75000"/>
                  </a:schemeClr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함수 내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3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1174</Words>
  <Application>Microsoft Office PowerPoint</Application>
  <PresentationFormat>사용자 지정</PresentationFormat>
  <Paragraphs>227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체스 게임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DELIGHT</dc:title>
  <dc:creator>user</dc:creator>
  <cp:lastModifiedBy>곽창근</cp:lastModifiedBy>
  <cp:revision>101</cp:revision>
  <dcterms:created xsi:type="dcterms:W3CDTF">2017-09-05T12:06:27Z</dcterms:created>
  <dcterms:modified xsi:type="dcterms:W3CDTF">2018-06-10T09:27:29Z</dcterms:modified>
</cp:coreProperties>
</file>